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  <p:sldId id="263" r:id="rId9"/>
    <p:sldId id="265" r:id="rId10"/>
    <p:sldId id="267" r:id="rId11"/>
    <p:sldId id="280" r:id="rId12"/>
    <p:sldId id="268" r:id="rId13"/>
    <p:sldId id="269" r:id="rId14"/>
    <p:sldId id="276" r:id="rId15"/>
    <p:sldId id="277" r:id="rId16"/>
    <p:sldId id="278" r:id="rId17"/>
    <p:sldId id="271" r:id="rId18"/>
    <p:sldId id="273" r:id="rId19"/>
    <p:sldId id="274" r:id="rId20"/>
    <p:sldId id="275" r:id="rId21"/>
    <p:sldId id="279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FDFBF-D068-4BEA-B157-0544B7365272}" type="datetimeFigureOut">
              <a:rPr lang="nl-NL" smtClean="0"/>
              <a:pPr/>
              <a:t>26-7-2011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C7F96-54C9-4F53-9666-64CBD1A6F03C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0484E7-5E1E-4F69-A252-6ADB7367AC55}" type="slidenum">
              <a:rPr lang="nl-NL"/>
              <a:pPr/>
              <a:t>10</a:t>
            </a:fld>
            <a:endParaRPr lang="nl-NL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u="sng"/>
              <a:t>Oxytocine</a:t>
            </a:r>
            <a:r>
              <a:rPr lang="nl-BE"/>
              <a:t>: mag uitsluitend verschaft worden door de bedrijfsbegeleidende dierenarts. (lijst bijlage II MB mbt het geneesmiddelenregister: </a:t>
            </a:r>
            <a:r>
              <a:rPr lang="nl-BE" b="1"/>
              <a:t>hormoon</a:t>
            </a:r>
            <a:r>
              <a:rPr lang="nl-BE"/>
              <a:t>)</a:t>
            </a:r>
          </a:p>
          <a:p>
            <a:r>
              <a:rPr lang="nl-BE" u="sng"/>
              <a:t>Antibiotica</a:t>
            </a:r>
            <a:r>
              <a:rPr lang="nl-BE"/>
              <a:t>: reserve (&gt; 5d) mag uitsluitend verschaft worden door de bedrijfsbegeleidende dierenarts.</a:t>
            </a:r>
          </a:p>
          <a:p>
            <a:r>
              <a:rPr lang="nl-BE" u="sng"/>
              <a:t>Vaccin</a:t>
            </a:r>
            <a:r>
              <a:rPr lang="nl-BE"/>
              <a:t>: mag uitsluitend verschaft worden door de bedrijfsbegeleidende dierenarts, (lijst bijlage II MB mbt het geneesmiddelenregister: </a:t>
            </a:r>
            <a:r>
              <a:rPr lang="nl-BE" b="1"/>
              <a:t>immunologische geneesmiddelen</a:t>
            </a:r>
            <a:r>
              <a:rPr lang="nl-BE"/>
              <a:t>)</a:t>
            </a:r>
          </a:p>
          <a:p>
            <a:r>
              <a:rPr lang="nl-BE" b="1"/>
              <a:t>Mag uitsluitend toegediend worden door een veehouder die deelneemt aan de bedrijfsbegeleiding</a:t>
            </a:r>
          </a:p>
          <a:p>
            <a:endParaRPr lang="nl-BE"/>
          </a:p>
          <a:p>
            <a:r>
              <a:rPr lang="nl-BE"/>
              <a:t>Origineel 5 jaar bewaren (doordruk te bewaren door dierenarts) </a:t>
            </a:r>
          </a:p>
          <a:p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7F96-54C9-4F53-9666-64CBD1A6F03C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7F96-54C9-4F53-9666-64CBD1A6F03C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F8F71-2158-4F46-BCF3-CAF859E8F50E}" type="datetimeFigureOut">
              <a:rPr lang="nl-NL" smtClean="0"/>
              <a:pPr/>
              <a:t>26-7-2011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E068-E3FF-4BF3-BA84-3BC50B5E062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F8F71-2158-4F46-BCF3-CAF859E8F50E}" type="datetimeFigureOut">
              <a:rPr lang="nl-NL" smtClean="0"/>
              <a:pPr/>
              <a:t>26-7-2011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E068-E3FF-4BF3-BA84-3BC50B5E062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F8F71-2158-4F46-BCF3-CAF859E8F50E}" type="datetimeFigureOut">
              <a:rPr lang="nl-NL" smtClean="0"/>
              <a:pPr/>
              <a:t>26-7-2011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E068-E3FF-4BF3-BA84-3BC50B5E062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F8F71-2158-4F46-BCF3-CAF859E8F50E}" type="datetimeFigureOut">
              <a:rPr lang="nl-NL" smtClean="0"/>
              <a:pPr/>
              <a:t>26-7-2011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E068-E3FF-4BF3-BA84-3BC50B5E062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F8F71-2158-4F46-BCF3-CAF859E8F50E}" type="datetimeFigureOut">
              <a:rPr lang="nl-NL" smtClean="0"/>
              <a:pPr/>
              <a:t>26-7-2011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E068-E3FF-4BF3-BA84-3BC50B5E062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F8F71-2158-4F46-BCF3-CAF859E8F50E}" type="datetimeFigureOut">
              <a:rPr lang="nl-NL" smtClean="0"/>
              <a:pPr/>
              <a:t>26-7-2011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E068-E3FF-4BF3-BA84-3BC50B5E062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F8F71-2158-4F46-BCF3-CAF859E8F50E}" type="datetimeFigureOut">
              <a:rPr lang="nl-NL" smtClean="0"/>
              <a:pPr/>
              <a:t>26-7-2011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E068-E3FF-4BF3-BA84-3BC50B5E062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F8F71-2158-4F46-BCF3-CAF859E8F50E}" type="datetimeFigureOut">
              <a:rPr lang="nl-NL" smtClean="0"/>
              <a:pPr/>
              <a:t>26-7-2011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E068-E3FF-4BF3-BA84-3BC50B5E062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F8F71-2158-4F46-BCF3-CAF859E8F50E}" type="datetimeFigureOut">
              <a:rPr lang="nl-NL" smtClean="0"/>
              <a:pPr/>
              <a:t>26-7-2011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E068-E3FF-4BF3-BA84-3BC50B5E062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F8F71-2158-4F46-BCF3-CAF859E8F50E}" type="datetimeFigureOut">
              <a:rPr lang="nl-NL" smtClean="0"/>
              <a:pPr/>
              <a:t>26-7-2011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E068-E3FF-4BF3-BA84-3BC50B5E062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F8F71-2158-4F46-BCF3-CAF859E8F50E}" type="datetimeFigureOut">
              <a:rPr lang="nl-NL" smtClean="0"/>
              <a:pPr/>
              <a:t>26-7-2011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E068-E3FF-4BF3-BA84-3BC50B5E062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F8F71-2158-4F46-BCF3-CAF859E8F50E}" type="datetimeFigureOut">
              <a:rPr lang="nl-NL" smtClean="0"/>
              <a:pPr/>
              <a:t>26-7-2011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7E068-E3FF-4BF3-BA84-3BC50B5E0629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imgres?imgurl=http://basdekker.eu/weblog/media/b0303164-wlm-mesthoop-akker.jpg&amp;imgrefurl=http://basdekker.eu/weblog/archive/2008/12/entry_302.htm&amp;h=270&amp;w=350&amp;sz=80&amp;tbnid=4HfsJpW8EhaK-M:&amp;tbnh=93&amp;tbnw=120&amp;prev=/search?q=mesthoop+foto&amp;tbm=isch&amp;tbo=u&amp;zoom=1&amp;q=mesthoop+foto&amp;hl=nl&amp;usg=__pOYMI_McemSUFhAwk3r96PpX1oM=&amp;sa=X&amp;ei=A5PwTf3kI8yZOoeRgJoD&amp;ved=0CB4Q9QEwA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roen.be/uploads/varia/Dossiers/euro_biljetten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osengroen/" TargetMode="External"/><Relationship Id="rId3" Type="http://schemas.openxmlformats.org/officeDocument/2006/relationships/hyperlink" Target="http://www.vlm.be/" TargetMode="External"/><Relationship Id="rId7" Type="http://schemas.openxmlformats.org/officeDocument/2006/relationships/hyperlink" Target="http://www.sle.be/" TargetMode="External"/><Relationship Id="rId2" Type="http://schemas.openxmlformats.org/officeDocument/2006/relationships/hyperlink" Target="http://www.dgz.b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hv.be/" TargetMode="External"/><Relationship Id="rId5" Type="http://schemas.openxmlformats.org/officeDocument/2006/relationships/hyperlink" Target="http://www.schapengeiten.be/" TargetMode="External"/><Relationship Id="rId4" Type="http://schemas.openxmlformats.org/officeDocument/2006/relationships/hyperlink" Target="http://www.favv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dagvanhetschaap.nl/ontwormen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Landschapsbeheer met schapen</a:t>
            </a:r>
            <a:br>
              <a:rPr lang="nl-BE" dirty="0" smtClean="0"/>
            </a:br>
            <a:r>
              <a:rPr lang="nl-BE" dirty="0" smtClean="0"/>
              <a:t>Wettelijke aspecten</a:t>
            </a:r>
            <a:br>
              <a:rPr lang="nl-BE" dirty="0" smtClean="0"/>
            </a:br>
            <a:r>
              <a:rPr lang="nl-BE" sz="2000" dirty="0" err="1" smtClean="0"/>
              <a:t>Averbode</a:t>
            </a:r>
            <a:r>
              <a:rPr lang="nl-BE" sz="2000" dirty="0" smtClean="0"/>
              <a:t> 24 juni 2011</a:t>
            </a:r>
            <a:endParaRPr lang="nl-NL" sz="2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Dierenarts Guido Bertels</a:t>
            </a:r>
            <a:endParaRPr lang="nl-NL" dirty="0"/>
          </a:p>
        </p:txBody>
      </p:sp>
      <p:pic>
        <p:nvPicPr>
          <p:cNvPr id="1026" name="Picture 2" descr="P:\brieven\logos\Dgz_color_150dpi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571960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5" name="Picture 5" descr="H:\gezondheidsadministratie\geneesmiddelenregister\off. documenten\TenV.JPG"/>
          <p:cNvPicPr>
            <a:picLocks noChangeAspect="1" noChangeArrowheads="1"/>
          </p:cNvPicPr>
          <p:nvPr/>
        </p:nvPicPr>
        <p:blipFill>
          <a:blip r:embed="rId3" cstate="print">
            <a:lum bright="-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0" y="4876800"/>
            <a:ext cx="9372600" cy="64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72" tIns="44936" rIns="89872" bIns="44936">
            <a:spAutoFit/>
          </a:bodyPr>
          <a:lstStyle/>
          <a:p>
            <a:pPr algn="l" defTabSz="898525">
              <a:lnSpc>
                <a:spcPct val="100000"/>
              </a:lnSpc>
              <a:spcBef>
                <a:spcPct val="50000"/>
              </a:spcBef>
            </a:pPr>
            <a:r>
              <a:rPr lang="nl-BE" i="1" dirty="0" smtClean="0">
                <a:latin typeface="Avant Garde"/>
              </a:rPr>
              <a:t>lammeren</a:t>
            </a:r>
            <a:r>
              <a:rPr lang="nl-BE" sz="1800" b="0" i="1" dirty="0" smtClean="0">
                <a:latin typeface="Avant Garde"/>
              </a:rPr>
              <a:t>                    </a:t>
            </a:r>
            <a:r>
              <a:rPr lang="nl-BE" sz="1800" b="0" i="1" dirty="0">
                <a:latin typeface="Avant Garde"/>
              </a:rPr>
              <a:t>gewrichtsontsteking        penicilline A 100ml 16D5  5d     </a:t>
            </a:r>
            <a:r>
              <a:rPr lang="nl-BE" sz="1800" i="1" dirty="0">
                <a:solidFill>
                  <a:srgbClr val="FF3300"/>
                </a:solidFill>
                <a:latin typeface="Avant Garde"/>
              </a:rPr>
              <a:t>2</a:t>
            </a:r>
            <a:r>
              <a:rPr lang="nl-BE" sz="1800" b="0" i="1" dirty="0">
                <a:latin typeface="Avant Garde"/>
              </a:rPr>
              <a:t>     1ml/25kg 1</a:t>
            </a:r>
            <a:r>
              <a:rPr lang="nl-BE" sz="1800" b="0" i="1" dirty="0">
                <a:latin typeface="Avant Garde"/>
                <a:sym typeface="Symbol" pitchFamily="18" charset="2"/>
              </a:rPr>
              <a:t>/d </a:t>
            </a:r>
            <a:r>
              <a:rPr lang="nl-BE" sz="1800" b="0" i="1" dirty="0">
                <a:latin typeface="Avant Garde"/>
              </a:rPr>
              <a:t>5d</a:t>
            </a:r>
            <a:endParaRPr lang="nl-NL" sz="1800" b="0" i="1" dirty="0">
              <a:latin typeface="Avant Garde"/>
            </a:endParaRPr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533400" y="457200"/>
            <a:ext cx="1827213" cy="79692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lIns="89872" tIns="44936" rIns="89872" bIns="44936">
            <a:spAutoFit/>
          </a:bodyPr>
          <a:lstStyle/>
          <a:p>
            <a:pPr defTabSz="898525">
              <a:lnSpc>
                <a:spcPct val="100000"/>
              </a:lnSpc>
              <a:spcBef>
                <a:spcPct val="10000"/>
              </a:spcBef>
            </a:pPr>
            <a:r>
              <a:rPr lang="nl-BE" sz="1100" b="0">
                <a:solidFill>
                  <a:schemeClr val="tx2"/>
                </a:solidFill>
              </a:rPr>
              <a:t>Frans Tavernier</a:t>
            </a:r>
          </a:p>
          <a:p>
            <a:pPr defTabSz="898525">
              <a:lnSpc>
                <a:spcPct val="100000"/>
              </a:lnSpc>
              <a:spcBef>
                <a:spcPct val="10000"/>
              </a:spcBef>
            </a:pPr>
            <a:r>
              <a:rPr lang="nl-BE" sz="1100" b="0">
                <a:solidFill>
                  <a:schemeClr val="tx2"/>
                </a:solidFill>
              </a:rPr>
              <a:t>Veestraat 7</a:t>
            </a:r>
          </a:p>
          <a:p>
            <a:pPr defTabSz="898525">
              <a:lnSpc>
                <a:spcPct val="100000"/>
              </a:lnSpc>
              <a:spcBef>
                <a:spcPct val="0"/>
              </a:spcBef>
            </a:pPr>
            <a:r>
              <a:rPr lang="nl-BE" sz="1100" b="0">
                <a:solidFill>
                  <a:schemeClr val="tx2"/>
                </a:solidFill>
              </a:rPr>
              <a:t>1000 Brussel</a:t>
            </a:r>
          </a:p>
          <a:p>
            <a:pPr defTabSz="898525">
              <a:lnSpc>
                <a:spcPct val="100000"/>
              </a:lnSpc>
              <a:spcBef>
                <a:spcPct val="10000"/>
              </a:spcBef>
            </a:pPr>
            <a:r>
              <a:rPr lang="nl-BE" sz="1100">
                <a:solidFill>
                  <a:schemeClr val="tx2"/>
                </a:solidFill>
              </a:rPr>
              <a:t>02492 001249</a:t>
            </a:r>
            <a:endParaRPr lang="nl-NL" sz="1100">
              <a:solidFill>
                <a:schemeClr val="tx2"/>
              </a:solidFill>
            </a:endParaRPr>
          </a:p>
        </p:txBody>
      </p:sp>
      <p:sp>
        <p:nvSpPr>
          <p:cNvPr id="87054" name="Text Box 14"/>
          <p:cNvSpPr txBox="1">
            <a:spLocks noChangeArrowheads="1"/>
          </p:cNvSpPr>
          <p:nvPr/>
        </p:nvSpPr>
        <p:spPr bwMode="auto">
          <a:xfrm>
            <a:off x="3657600" y="533400"/>
            <a:ext cx="1830388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72" tIns="44936" rIns="89872" bIns="44936">
            <a:spAutoFit/>
          </a:bodyPr>
          <a:lstStyle/>
          <a:p>
            <a:pPr defTabSz="898525">
              <a:lnSpc>
                <a:spcPct val="100000"/>
              </a:lnSpc>
              <a:spcBef>
                <a:spcPct val="10000"/>
              </a:spcBef>
            </a:pPr>
            <a:r>
              <a:rPr lang="nl-BE" sz="1500" i="1"/>
              <a:t>Geert Aelvoet</a:t>
            </a:r>
          </a:p>
          <a:p>
            <a:pPr defTabSz="898525">
              <a:lnSpc>
                <a:spcPct val="100000"/>
              </a:lnSpc>
              <a:spcBef>
                <a:spcPct val="10000"/>
              </a:spcBef>
            </a:pPr>
            <a:r>
              <a:rPr lang="nl-BE" sz="1500" i="1"/>
              <a:t>Begijnenstraat 9</a:t>
            </a:r>
          </a:p>
          <a:p>
            <a:pPr defTabSz="898525">
              <a:lnSpc>
                <a:spcPct val="100000"/>
              </a:lnSpc>
              <a:spcBef>
                <a:spcPct val="10000"/>
              </a:spcBef>
            </a:pPr>
            <a:r>
              <a:rPr lang="nl-BE" sz="1500" i="1"/>
              <a:t>Zonhoven</a:t>
            </a:r>
            <a:endParaRPr lang="nl-NL" sz="1500" i="1"/>
          </a:p>
        </p:txBody>
      </p:sp>
      <p:sp>
        <p:nvSpPr>
          <p:cNvPr id="87055" name="Text Box 15"/>
          <p:cNvSpPr txBox="1">
            <a:spLocks noChangeArrowheads="1"/>
          </p:cNvSpPr>
          <p:nvPr/>
        </p:nvSpPr>
        <p:spPr bwMode="auto">
          <a:xfrm>
            <a:off x="6858000" y="0"/>
            <a:ext cx="228600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72" tIns="44936" rIns="89872" bIns="44936">
            <a:spAutoFit/>
          </a:bodyPr>
          <a:lstStyle/>
          <a:p>
            <a:pPr marL="449263" indent="-449263" algn="l" defTabSz="898525">
              <a:lnSpc>
                <a:spcPct val="100000"/>
              </a:lnSpc>
            </a:pPr>
            <a:r>
              <a:rPr lang="nl-BE" sz="1900" b="0" i="1"/>
              <a:t>      </a:t>
            </a:r>
            <a:r>
              <a:rPr lang="nl-BE" sz="1800" b="0" i="1"/>
              <a:t>14       7           03</a:t>
            </a:r>
          </a:p>
          <a:p>
            <a:pPr marL="449263" indent="-449263" algn="l" defTabSz="898525">
              <a:lnSpc>
                <a:spcPct val="100000"/>
              </a:lnSpc>
            </a:pPr>
            <a:r>
              <a:rPr lang="nl-BE" sz="1800" b="0" i="1"/>
              <a:t> 7 0  0    1   2   3   4   5</a:t>
            </a:r>
          </a:p>
          <a:p>
            <a:pPr marL="449263" indent="-449263" algn="l" defTabSz="898525">
              <a:lnSpc>
                <a:spcPct val="100000"/>
              </a:lnSpc>
            </a:pPr>
            <a:endParaRPr lang="nl-BE" sz="900" b="0" i="1"/>
          </a:p>
          <a:p>
            <a:pPr marL="449263" indent="-449263" algn="l" defTabSz="898525">
              <a:lnSpc>
                <a:spcPct val="100000"/>
              </a:lnSpc>
            </a:pPr>
            <a:r>
              <a:rPr lang="nl-BE" sz="1800" b="0" i="1"/>
              <a:t>Begijnenstraat 9</a:t>
            </a:r>
          </a:p>
          <a:p>
            <a:pPr marL="449263" indent="-449263" algn="l" defTabSz="898525">
              <a:lnSpc>
                <a:spcPct val="100000"/>
              </a:lnSpc>
            </a:pPr>
            <a:r>
              <a:rPr lang="nl-BE" sz="1800" b="0" i="1"/>
              <a:t>     Zonhoven</a:t>
            </a:r>
            <a:endParaRPr lang="nl-NL" sz="1800" b="0" i="1"/>
          </a:p>
        </p:txBody>
      </p:sp>
      <p:sp>
        <p:nvSpPr>
          <p:cNvPr id="87057" name="Text Box 17"/>
          <p:cNvSpPr txBox="1">
            <a:spLocks noChangeArrowheads="1"/>
          </p:cNvSpPr>
          <p:nvPr/>
        </p:nvSpPr>
        <p:spPr bwMode="auto">
          <a:xfrm>
            <a:off x="2057400" y="1143000"/>
            <a:ext cx="531813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72" tIns="44936" rIns="89872" bIns="44936">
            <a:spAutoFit/>
          </a:bodyPr>
          <a:lstStyle/>
          <a:p>
            <a:pPr defTabSz="898525">
              <a:lnSpc>
                <a:spcPct val="100000"/>
              </a:lnSpc>
              <a:spcBef>
                <a:spcPct val="50000"/>
              </a:spcBef>
            </a:pPr>
            <a:r>
              <a:rPr lang="nl-BE" sz="2800" i="1">
                <a:solidFill>
                  <a:srgbClr val="FF3300"/>
                </a:solidFill>
                <a:sym typeface="Symbol" pitchFamily="18" charset="2"/>
              </a:rPr>
              <a:t></a:t>
            </a:r>
            <a:endParaRPr lang="nl-NL" sz="2800" i="1">
              <a:solidFill>
                <a:srgbClr val="FF3300"/>
              </a:solidFill>
            </a:endParaRPr>
          </a:p>
        </p:txBody>
      </p:sp>
      <p:sp>
        <p:nvSpPr>
          <p:cNvPr id="87064" name="Text Box 24"/>
          <p:cNvSpPr txBox="1">
            <a:spLocks noChangeArrowheads="1"/>
          </p:cNvSpPr>
          <p:nvPr/>
        </p:nvSpPr>
        <p:spPr bwMode="auto">
          <a:xfrm>
            <a:off x="0" y="5943600"/>
            <a:ext cx="5257800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nl-NL" sz="4000">
                <a:sym typeface="Symbol" pitchFamily="18" charset="2"/>
              </a:rPr>
              <a:t></a:t>
            </a:r>
            <a:r>
              <a:rPr lang="nl-BE" sz="4000">
                <a:sym typeface="Symbol" pitchFamily="18" charset="2"/>
              </a:rPr>
              <a:t>                         </a:t>
            </a:r>
            <a:r>
              <a:rPr lang="nl-NL" sz="4000">
                <a:sym typeface="Symbol" pitchFamily="18" charset="2"/>
              </a:rPr>
              <a:t></a:t>
            </a:r>
            <a:endParaRPr lang="nl-NL" sz="4000"/>
          </a:p>
        </p:txBody>
      </p:sp>
      <p:sp>
        <p:nvSpPr>
          <p:cNvPr id="87070" name="Oval 30"/>
          <p:cNvSpPr>
            <a:spLocks noChangeArrowheads="1"/>
          </p:cNvSpPr>
          <p:nvPr/>
        </p:nvSpPr>
        <p:spPr bwMode="auto">
          <a:xfrm>
            <a:off x="152400" y="1524000"/>
            <a:ext cx="2438400" cy="381000"/>
          </a:xfrm>
          <a:prstGeom prst="ellips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87071" name="Oval 31"/>
          <p:cNvSpPr>
            <a:spLocks noChangeArrowheads="1"/>
          </p:cNvSpPr>
          <p:nvPr/>
        </p:nvSpPr>
        <p:spPr bwMode="auto">
          <a:xfrm>
            <a:off x="0" y="3352800"/>
            <a:ext cx="2438400" cy="381000"/>
          </a:xfrm>
          <a:prstGeom prst="ellips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87072" name="Rectangle 32"/>
          <p:cNvSpPr>
            <a:spLocks noChangeArrowheads="1"/>
          </p:cNvSpPr>
          <p:nvPr/>
        </p:nvSpPr>
        <p:spPr bwMode="auto">
          <a:xfrm>
            <a:off x="0" y="0"/>
            <a:ext cx="259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72" tIns="44936" rIns="89872" bIns="44936" anchor="ctr"/>
          <a:lstStyle/>
          <a:p>
            <a:pPr algn="l" defTabSz="898525">
              <a:lnSpc>
                <a:spcPct val="100000"/>
              </a:lnSpc>
              <a:spcBef>
                <a:spcPct val="0"/>
              </a:spcBef>
            </a:pPr>
            <a:r>
              <a:rPr lang="nl-BE" b="0"/>
              <a:t>Inkomend register:</a:t>
            </a:r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3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6" grpId="0" autoUpdateAnimBg="0"/>
      <p:bldP spid="87049" grpId="0" animBg="1" autoUpdateAnimBg="0"/>
      <p:bldP spid="87054" grpId="0" autoUpdateAnimBg="0"/>
      <p:bldP spid="87055" grpId="0" autoUpdateAnimBg="0"/>
      <p:bldP spid="87057" grpId="0" autoUpdateAnimBg="0"/>
      <p:bldP spid="87064" grpId="0" autoUpdateAnimBg="0"/>
      <p:bldP spid="87070" grpId="0" animBg="1"/>
      <p:bldP spid="870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3600" dirty="0" smtClean="0"/>
              <a:t>Autocontrole dierlijke productie</a:t>
            </a:r>
            <a:br>
              <a:rPr lang="nl-BE" sz="3600" dirty="0" smtClean="0"/>
            </a:br>
            <a:r>
              <a:rPr lang="nl-BE" sz="3600" dirty="0" err="1" smtClean="0"/>
              <a:t>www.codiplan.be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400" dirty="0" smtClean="0"/>
              <a:t>Verplicht voor elke operator in de voedselketen </a:t>
            </a:r>
          </a:p>
          <a:p>
            <a:pPr lvl="1"/>
            <a:r>
              <a:rPr lang="nl-BE" sz="2000" dirty="0" smtClean="0"/>
              <a:t>Vrijstelling voor kleine bedrijven: tot maximum 10 schapen</a:t>
            </a:r>
          </a:p>
          <a:p>
            <a:r>
              <a:rPr lang="nl-BE" sz="2400" dirty="0" smtClean="0"/>
              <a:t>Bewijs van veilige voedselproductie</a:t>
            </a:r>
          </a:p>
          <a:p>
            <a:r>
              <a:rPr lang="nl-BE" sz="2400" dirty="0" smtClean="0"/>
              <a:t>Aan de hand van de “gids voor de primaire dierlijke productie”  en een </a:t>
            </a:r>
            <a:r>
              <a:rPr lang="nl-BE" sz="2400" dirty="0" err="1" smtClean="0"/>
              <a:t>audit</a:t>
            </a:r>
            <a:r>
              <a:rPr lang="nl-BE" sz="2400" dirty="0" smtClean="0"/>
              <a:t> door een onafhankelijke </a:t>
            </a:r>
            <a:r>
              <a:rPr lang="nl-BE" sz="2400" dirty="0" err="1" smtClean="0"/>
              <a:t>certificeringsinstelling</a:t>
            </a:r>
            <a:r>
              <a:rPr lang="nl-BE" sz="2400" dirty="0" smtClean="0"/>
              <a:t> kan een certificaat voor 3 jaar bekomen worden</a:t>
            </a:r>
          </a:p>
          <a:p>
            <a:r>
              <a:rPr lang="nl-BE" sz="2400" dirty="0" smtClean="0"/>
              <a:t>Gecertificeerde bedrijven krijgen korting op de FAVV bijdrage</a:t>
            </a:r>
          </a:p>
          <a:p>
            <a:r>
              <a:rPr lang="nl-BE" sz="2400" dirty="0" smtClean="0"/>
              <a:t>Komt er op neer dat; </a:t>
            </a:r>
          </a:p>
          <a:p>
            <a:pPr lvl="1"/>
            <a:r>
              <a:rPr lang="nl-BE" sz="2000" dirty="0" smtClean="0"/>
              <a:t>Aan alle wettelijke verplichtingen is voldaan</a:t>
            </a:r>
          </a:p>
          <a:p>
            <a:pPr lvl="1"/>
            <a:r>
              <a:rPr lang="nl-BE" sz="2000" dirty="0" smtClean="0"/>
              <a:t>Er van alle gebruikte en aangevoerde producten registers worden bijgehouden</a:t>
            </a:r>
          </a:p>
          <a:p>
            <a:pPr lvl="1"/>
            <a:endParaRPr lang="nl-NL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dirty="0" smtClean="0"/>
              <a:t>Dierenwelzijn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 smtClean="0"/>
              <a:t>Wet dierenwelzijn 14 </a:t>
            </a:r>
            <a:r>
              <a:rPr lang="nl-BE" dirty="0" err="1" smtClean="0"/>
              <a:t>aug</a:t>
            </a:r>
            <a:r>
              <a:rPr lang="nl-BE" dirty="0" smtClean="0"/>
              <a:t> 1986 bepaalt:</a:t>
            </a:r>
          </a:p>
          <a:p>
            <a:pPr lvl="1"/>
            <a:r>
              <a:rPr lang="nl-BE" dirty="0" smtClean="0"/>
              <a:t>De houder zorgt voor aangepaste voeding, verzorging en huisvesting</a:t>
            </a:r>
          </a:p>
          <a:p>
            <a:pPr lvl="1"/>
            <a:r>
              <a:rPr lang="nl-BE" dirty="0" smtClean="0"/>
              <a:t>Dieren die niet in gebouwen gehouden worden moet zoveel mogelijk beschermd worden tegen ongunstige weersomstandigheden, roofdieren en gezondheidsrisico’s</a:t>
            </a:r>
          </a:p>
          <a:p>
            <a:r>
              <a:rPr lang="nl-BE" dirty="0" smtClean="0"/>
              <a:t>Dit betekent dat schapen op natuurterreinen beschutting moeten kunnen vinden tegen hitte, regen en koude</a:t>
            </a:r>
          </a:p>
          <a:p>
            <a:pPr lvl="1"/>
            <a:r>
              <a:rPr lang="nl-BE" dirty="0" smtClean="0"/>
              <a:t>Dit kunnen bomen, struiken of een weidestal zijn</a:t>
            </a:r>
          </a:p>
          <a:p>
            <a:pPr lvl="1"/>
            <a:r>
              <a:rPr lang="nl-BE" dirty="0" smtClean="0"/>
              <a:t>Een waterdichte beschutting is een pluspunt</a:t>
            </a:r>
            <a:endParaRPr lang="nl-N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3600" dirty="0" smtClean="0"/>
              <a:t>Mest wetgeving</a:t>
            </a:r>
            <a:br>
              <a:rPr lang="nl-BE" sz="3600" dirty="0" smtClean="0"/>
            </a:br>
            <a:r>
              <a:rPr lang="nl-BE" sz="3600" dirty="0" smtClean="0"/>
              <a:t>           Nutriëntenemissie rechten NER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r>
              <a:rPr lang="nl-BE" sz="2400" dirty="0" smtClean="0"/>
              <a:t>Om overbemesting te voorkomen mag er sinds 2001 geen verdere uitbreiding van de Belgische veestapel gebeuren.</a:t>
            </a:r>
          </a:p>
          <a:p>
            <a:pPr lvl="1"/>
            <a:r>
              <a:rPr lang="nl-BE" sz="2400" dirty="0" smtClean="0"/>
              <a:t>Bescherming van het drinkwater</a:t>
            </a:r>
          </a:p>
          <a:p>
            <a:r>
              <a:rPr lang="nl-BE" sz="2400" dirty="0" smtClean="0"/>
              <a:t>Elke veehouder heeft hiertoe op basis van zijn veestapel in 2001-2002-2003 een quotum aan </a:t>
            </a:r>
            <a:r>
              <a:rPr lang="nl-BE" sz="2400" dirty="0" err="1" smtClean="0"/>
              <a:t>NER’s</a:t>
            </a:r>
            <a:r>
              <a:rPr lang="nl-BE" sz="2400" dirty="0" smtClean="0"/>
              <a:t> gekregen</a:t>
            </a:r>
          </a:p>
          <a:p>
            <a:r>
              <a:rPr lang="nl-BE" sz="2400" dirty="0" err="1" smtClean="0"/>
              <a:t>NER’s</a:t>
            </a:r>
            <a:r>
              <a:rPr lang="nl-BE" sz="2400" dirty="0" smtClean="0"/>
              <a:t> zijn verhandelbaar</a:t>
            </a:r>
          </a:p>
          <a:p>
            <a:r>
              <a:rPr lang="nl-BE" sz="2400" dirty="0" smtClean="0"/>
              <a:t>Een schaap/geit &lt; 1 jaar is goed voor 6,08 NER-DA punten</a:t>
            </a:r>
          </a:p>
          <a:p>
            <a:r>
              <a:rPr lang="nl-BE" sz="2400" dirty="0" smtClean="0"/>
              <a:t>Een schaap/geit &gt; 1 jaar telt voor 1 4,64 NER-DA</a:t>
            </a:r>
          </a:p>
          <a:p>
            <a:endParaRPr lang="nl-NL" dirty="0"/>
          </a:p>
        </p:txBody>
      </p:sp>
      <p:pic>
        <p:nvPicPr>
          <p:cNvPr id="25602" name="Picture 2" descr="http://www.google.be/images?q=tbn:ANd9GcSxbQi2Et1D5o87FmNlkynDUoyZ9MQVargjiq91-OsmLqvtBNRL-UCnk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195737" cy="1697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nl-BE" sz="3600" dirty="0" smtClean="0"/>
              <a:t>           Nutriëntenemissie rechten NER</a:t>
            </a:r>
            <a:br>
              <a:rPr lang="nl-BE" sz="3600" dirty="0" smtClean="0"/>
            </a:b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/>
          </a:bodyPr>
          <a:lstStyle/>
          <a:p>
            <a:r>
              <a:rPr lang="nl-BE" sz="2400" dirty="0" smtClean="0"/>
              <a:t>Mestdecreet Art 30 § 7 Tijdelijke NER-D</a:t>
            </a:r>
          </a:p>
          <a:p>
            <a:pPr lvl="1">
              <a:buNone/>
            </a:pPr>
            <a:r>
              <a:rPr lang="nl-BE" sz="2000" dirty="0" smtClean="0"/>
              <a:t>  “Voor het houden van dieren  voor doeleinden in het kader van natuurbeheer, wetenschappelijk onderzoek, onderwijs, beheer van onroerende goederen in opdracht van openbare besturen kan de mestbank tijdelijke NER toekennen”</a:t>
            </a:r>
          </a:p>
          <a:p>
            <a:pPr lvl="1"/>
            <a:r>
              <a:rPr lang="nl-BE" sz="2000" dirty="0" smtClean="0"/>
              <a:t>T-NER-D zijn niet overdraagbaar</a:t>
            </a:r>
          </a:p>
          <a:p>
            <a:pPr lvl="1"/>
            <a:r>
              <a:rPr lang="nl-BE" sz="2000" dirty="0" smtClean="0"/>
              <a:t>T-NER-D blijven geldig zolang er effectief begrazing gebeurt en wordt geannuleerd bij stopzetting van de activiteit</a:t>
            </a:r>
          </a:p>
          <a:p>
            <a:pPr lvl="1"/>
            <a:r>
              <a:rPr lang="nl-BE" sz="2000" dirty="0" smtClean="0"/>
              <a:t>Voorwaarde is dat het terrein voor landbouw doeleinden erkend is </a:t>
            </a:r>
          </a:p>
        </p:txBody>
      </p:sp>
      <p:pic>
        <p:nvPicPr>
          <p:cNvPr id="5" name="Picture 2" descr="R:\DGZ\services\Persoonlijke Mappen\guber\Demoprojecten ADLO\Demoproject_natuurbegrazing\Demodagen ADLO\Damse_vaart_Dyssant\Damme 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106" y="4149080"/>
            <a:ext cx="3611894" cy="270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3600" dirty="0" smtClean="0"/>
              <a:t>Mestwetgeving Vlaanderen</a:t>
            </a:r>
            <a:br>
              <a:rPr lang="nl-BE" sz="3600" dirty="0" smtClean="0"/>
            </a:br>
            <a:r>
              <a:rPr lang="nl-BE" sz="3600" dirty="0" smtClean="0"/>
              <a:t>algemeen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400" dirty="0" smtClean="0"/>
              <a:t>Elke veehouder moet jaarlijks de reële mestproductie opgeven aan de mestbank</a:t>
            </a:r>
          </a:p>
          <a:p>
            <a:pPr lvl="1"/>
            <a:r>
              <a:rPr lang="nl-BE" sz="2000" dirty="0" smtClean="0"/>
              <a:t>&gt; 2 ha landbouwgrond in gebruik of </a:t>
            </a:r>
          </a:p>
          <a:p>
            <a:pPr lvl="1"/>
            <a:r>
              <a:rPr lang="nl-BE" sz="2000" dirty="0" smtClean="0"/>
              <a:t>&gt; 300 kg P</a:t>
            </a:r>
            <a:r>
              <a:rPr lang="nl-BE" sz="2000" baseline="-25000" dirty="0" smtClean="0"/>
              <a:t>2</a:t>
            </a:r>
            <a:r>
              <a:rPr lang="nl-BE" sz="2000" dirty="0" smtClean="0"/>
              <a:t>O</a:t>
            </a:r>
            <a:r>
              <a:rPr lang="nl-BE" sz="2000" baseline="-25000" dirty="0" smtClean="0"/>
              <a:t>2 </a:t>
            </a:r>
            <a:r>
              <a:rPr lang="nl-BE" sz="2000" dirty="0" smtClean="0"/>
              <a:t>/ jaar</a:t>
            </a:r>
            <a:endParaRPr lang="nl-BE" sz="2000" baseline="-25000" dirty="0" smtClean="0"/>
          </a:p>
          <a:p>
            <a:r>
              <a:rPr lang="nl-BE" sz="2400" dirty="0" smtClean="0"/>
              <a:t>Aangezien Vlaanderen volledig als kwetsbaar gebied is gedefinieerd, is de norm voor dierlijke mest maximaal 170 kg N</a:t>
            </a:r>
            <a:r>
              <a:rPr lang="nl-BE" sz="2400" baseline="-25000" dirty="0" smtClean="0"/>
              <a:t>2</a:t>
            </a:r>
            <a:r>
              <a:rPr lang="nl-BE" sz="2400" dirty="0" smtClean="0"/>
              <a:t>/ha/ jaar</a:t>
            </a:r>
          </a:p>
          <a:p>
            <a:r>
              <a:rPr lang="nl-BE" sz="2400" dirty="0" smtClean="0"/>
              <a:t>Bij forfaitaire aangifte</a:t>
            </a:r>
          </a:p>
          <a:p>
            <a:pPr lvl="1"/>
            <a:r>
              <a:rPr lang="nl-BE" sz="2000" dirty="0" smtClean="0"/>
              <a:t>schaap/geit &lt; 1 jaar:  4,36 kg N</a:t>
            </a:r>
            <a:r>
              <a:rPr lang="nl-BE" sz="2000" baseline="-25000" dirty="0" smtClean="0"/>
              <a:t>2</a:t>
            </a:r>
            <a:r>
              <a:rPr lang="nl-BE" sz="2000" dirty="0" smtClean="0"/>
              <a:t> /jaar</a:t>
            </a:r>
          </a:p>
          <a:p>
            <a:pPr lvl="1"/>
            <a:r>
              <a:rPr lang="nl-BE" sz="2000" dirty="0" smtClean="0"/>
              <a:t>schaap/geit &gt; 1 jaar: 10,5 kg N</a:t>
            </a:r>
            <a:r>
              <a:rPr lang="nl-BE" sz="2000" baseline="-25000" dirty="0" smtClean="0"/>
              <a:t>2</a:t>
            </a:r>
            <a:r>
              <a:rPr lang="nl-BE" sz="2000" dirty="0" smtClean="0"/>
              <a:t>/ jaar</a:t>
            </a:r>
          </a:p>
          <a:p>
            <a:pPr lvl="1"/>
            <a:endParaRPr lang="nl-NL" sz="2000" dirty="0"/>
          </a:p>
        </p:txBody>
      </p:sp>
    </p:spTree>
  </p:cSld>
  <p:clrMapOvr>
    <a:masterClrMapping/>
  </p:clrMapOvr>
  <p:transition>
    <p:wipe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3600" dirty="0" smtClean="0"/>
              <a:t>Mestwetgeving Vlaanderen</a:t>
            </a:r>
            <a:br>
              <a:rPr lang="nl-BE" sz="3600" dirty="0" smtClean="0"/>
            </a:br>
            <a:r>
              <a:rPr lang="nl-BE" sz="3600" dirty="0" smtClean="0"/>
              <a:t>algemeen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400" dirty="0" smtClean="0"/>
              <a:t>Elke veehouder moet jaarlijks de reële mestproductie opgeven aan de mestbank</a:t>
            </a:r>
          </a:p>
          <a:p>
            <a:pPr lvl="1"/>
            <a:r>
              <a:rPr lang="nl-BE" sz="2000" dirty="0" smtClean="0"/>
              <a:t>&gt; 2 ha landbouwgrond in gebruik of </a:t>
            </a:r>
          </a:p>
          <a:p>
            <a:pPr lvl="1"/>
            <a:r>
              <a:rPr lang="nl-BE" sz="2000" dirty="0" smtClean="0"/>
              <a:t>&gt; 300 kg P</a:t>
            </a:r>
            <a:r>
              <a:rPr lang="nl-BE" sz="2000" baseline="-25000" dirty="0" smtClean="0"/>
              <a:t>2</a:t>
            </a:r>
            <a:r>
              <a:rPr lang="nl-BE" sz="2000" dirty="0" smtClean="0"/>
              <a:t>O</a:t>
            </a:r>
            <a:r>
              <a:rPr lang="nl-BE" sz="2000" baseline="-25000" dirty="0" smtClean="0"/>
              <a:t>2 </a:t>
            </a:r>
            <a:r>
              <a:rPr lang="nl-BE" sz="2000" dirty="0" smtClean="0"/>
              <a:t>/ jaar</a:t>
            </a:r>
            <a:endParaRPr lang="nl-BE" sz="2000" baseline="-25000" dirty="0" smtClean="0"/>
          </a:p>
          <a:p>
            <a:r>
              <a:rPr lang="nl-BE" sz="2400" dirty="0" smtClean="0"/>
              <a:t>Aangezien Vlaanderen volledig als kwetsbaar gebied is gedefinieerd, is de norm voor dierlijke mest maximaal 170 kg N</a:t>
            </a:r>
            <a:r>
              <a:rPr lang="nl-BE" sz="2400" baseline="-25000" dirty="0" smtClean="0"/>
              <a:t>2</a:t>
            </a:r>
            <a:r>
              <a:rPr lang="nl-BE" sz="2400" dirty="0" smtClean="0"/>
              <a:t>/ha/ jaar</a:t>
            </a:r>
          </a:p>
          <a:p>
            <a:r>
              <a:rPr lang="nl-BE" sz="2400" dirty="0" smtClean="0"/>
              <a:t>Bij forfaitaire aangifte</a:t>
            </a:r>
          </a:p>
          <a:p>
            <a:pPr lvl="1"/>
            <a:r>
              <a:rPr lang="nl-BE" sz="2000" dirty="0" smtClean="0"/>
              <a:t>schaap/geit &lt; 1 jaar:  4,36 kg N</a:t>
            </a:r>
            <a:r>
              <a:rPr lang="nl-BE" sz="2000" baseline="-25000" dirty="0" smtClean="0"/>
              <a:t>2</a:t>
            </a:r>
            <a:r>
              <a:rPr lang="nl-BE" sz="2000" dirty="0" smtClean="0"/>
              <a:t> /jaar</a:t>
            </a:r>
          </a:p>
          <a:p>
            <a:pPr lvl="1"/>
            <a:r>
              <a:rPr lang="nl-BE" sz="2000" dirty="0" smtClean="0"/>
              <a:t>schaap/geit &gt; 1 jaar: 10,5 kg N</a:t>
            </a:r>
            <a:r>
              <a:rPr lang="nl-BE" sz="2000" baseline="-25000" dirty="0" smtClean="0"/>
              <a:t>2</a:t>
            </a:r>
            <a:r>
              <a:rPr lang="nl-BE" sz="2000" dirty="0" smtClean="0"/>
              <a:t>/ jaar</a:t>
            </a:r>
          </a:p>
          <a:p>
            <a:pPr lvl="1"/>
            <a:endParaRPr lang="nl-NL" sz="2000" dirty="0"/>
          </a:p>
        </p:txBody>
      </p:sp>
    </p:spTree>
  </p:cSld>
  <p:clrMapOvr>
    <a:masterClrMapping/>
  </p:clrMapOvr>
  <p:transition>
    <p:wipe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 smtClean="0"/>
              <a:t>Mestwetgeving Vlaanderen</a:t>
            </a:r>
            <a:br>
              <a:rPr lang="nl-BE" sz="2800" dirty="0" smtClean="0"/>
            </a:br>
            <a:r>
              <a:rPr lang="nl-BE" sz="2800" dirty="0" smtClean="0"/>
              <a:t>natuurgebieden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400" dirty="0" smtClean="0"/>
              <a:t>Art 40 bis §1 Voor behoud van natuurwaarde op landbouwgronden gelegen in </a:t>
            </a:r>
            <a:r>
              <a:rPr lang="nl-BE" sz="2000" dirty="0" smtClean="0"/>
              <a:t> </a:t>
            </a:r>
            <a:r>
              <a:rPr lang="nl-BE" sz="2400" dirty="0" smtClean="0"/>
              <a:t>bos- en natuurgebieden, natuurreservaten, natuurontwikkelingsgebieden en gelijkgesteld</a:t>
            </a:r>
            <a:r>
              <a:rPr lang="nl-BE" sz="2000" dirty="0" smtClean="0"/>
              <a:t> </a:t>
            </a:r>
          </a:p>
          <a:p>
            <a:pPr lvl="1"/>
            <a:r>
              <a:rPr lang="nl-BE" sz="2000" dirty="0" smtClean="0"/>
              <a:t>Geen bemesting toegelaten</a:t>
            </a:r>
          </a:p>
          <a:p>
            <a:pPr lvl="1"/>
            <a:r>
              <a:rPr lang="nl-BE" sz="2000" dirty="0" smtClean="0"/>
              <a:t>Begrazing toegelaten tot maximaal 2 GVE per ha</a:t>
            </a:r>
            <a:endParaRPr lang="nl-NL" sz="1600" dirty="0" smtClean="0"/>
          </a:p>
          <a:p>
            <a:pPr lvl="2"/>
            <a:r>
              <a:rPr lang="nl-BE" sz="1800" dirty="0" smtClean="0"/>
              <a:t>1 rund van 2 jaar = 1 GVE</a:t>
            </a:r>
          </a:p>
          <a:p>
            <a:pPr lvl="2"/>
            <a:r>
              <a:rPr lang="nl-BE" sz="1800" dirty="0" smtClean="0"/>
              <a:t>1 schaap/geit = 0.15 GVE ≈ 13 dieren</a:t>
            </a:r>
          </a:p>
        </p:txBody>
      </p:sp>
      <p:pic>
        <p:nvPicPr>
          <p:cNvPr id="23553" name="Picture 1" descr="R:\DGZ\services\Persoonlijke Mappen\guber\Demoprojecten ADLO\Demoproject  gezondheidKH\Foto's\Kalmthout\PICT1137 (600 x 45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969061"/>
            <a:ext cx="3851920" cy="2888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dirty="0" smtClean="0"/>
              <a:t>Verplichte financiële bijdragen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nl-BE" sz="2400" dirty="0" smtClean="0"/>
              <a:t>Sanitair FONDS kleine herkauwers</a:t>
            </a:r>
          </a:p>
          <a:p>
            <a:pPr lvl="1"/>
            <a:r>
              <a:rPr lang="nl-BE" sz="2400" dirty="0" smtClean="0"/>
              <a:t>Vanaf 6 ooien/geiten &gt; 6 </a:t>
            </a:r>
            <a:r>
              <a:rPr lang="nl-BE" sz="2400" dirty="0" err="1" smtClean="0"/>
              <a:t>md</a:t>
            </a:r>
            <a:r>
              <a:rPr lang="nl-BE" sz="2400" dirty="0" smtClean="0"/>
              <a:t> </a:t>
            </a:r>
          </a:p>
          <a:p>
            <a:pPr lvl="1"/>
            <a:r>
              <a:rPr lang="nl-BE" sz="2400" dirty="0" smtClean="0"/>
              <a:t>Jaarbijdrage van 15 € / beslag en 0,30 /ooi &gt; 6md</a:t>
            </a:r>
          </a:p>
          <a:p>
            <a:pPr lvl="1"/>
            <a:r>
              <a:rPr lang="nl-BE" sz="2400" dirty="0" smtClean="0"/>
              <a:t>Doel: opruimvergoeding, onderzoek…</a:t>
            </a:r>
          </a:p>
          <a:p>
            <a:r>
              <a:rPr lang="nl-BE" sz="2400" dirty="0" smtClean="0"/>
              <a:t>FAVV controle voedselagentschap</a:t>
            </a:r>
          </a:p>
          <a:p>
            <a:pPr lvl="1"/>
            <a:r>
              <a:rPr lang="nl-BE" sz="2400" dirty="0" smtClean="0"/>
              <a:t>Vanaf &gt; 10 schapen/geiten &gt; 6 </a:t>
            </a:r>
            <a:r>
              <a:rPr lang="nl-BE" sz="2400" dirty="0" err="1" smtClean="0"/>
              <a:t>md</a:t>
            </a:r>
            <a:endParaRPr lang="nl-BE" sz="2400" dirty="0" smtClean="0"/>
          </a:p>
          <a:p>
            <a:pPr lvl="1"/>
            <a:r>
              <a:rPr lang="nl-BE" sz="2400" dirty="0" smtClean="0"/>
              <a:t>Jaarlijks 180 € of 45€ met gecertificeerd ACS</a:t>
            </a:r>
          </a:p>
          <a:p>
            <a:r>
              <a:rPr lang="nl-BE" sz="2400" dirty="0" smtClean="0"/>
              <a:t>Dierengezondheidszorg Vlaanderen</a:t>
            </a:r>
          </a:p>
          <a:p>
            <a:pPr lvl="1"/>
            <a:r>
              <a:rPr lang="nl-BE" sz="2400" dirty="0" smtClean="0"/>
              <a:t>Jaarbijdrage van 12,5 € ongeacht aantal dieren </a:t>
            </a:r>
          </a:p>
          <a:p>
            <a:pPr lvl="1"/>
            <a:r>
              <a:rPr lang="nl-BE" sz="2400" dirty="0" smtClean="0"/>
              <a:t>Doel administratie I&amp;R </a:t>
            </a:r>
            <a:r>
              <a:rPr lang="nl-BE" sz="2400" dirty="0" err="1" smtClean="0"/>
              <a:t>Sanitel</a:t>
            </a:r>
            <a:endParaRPr lang="nl-BE" sz="2400" dirty="0" smtClean="0"/>
          </a:p>
          <a:p>
            <a:r>
              <a:rPr lang="nl-BE" sz="2600" dirty="0" smtClean="0"/>
              <a:t>Autocontrole dierlijke productie</a:t>
            </a:r>
          </a:p>
          <a:p>
            <a:pPr lvl="1"/>
            <a:r>
              <a:rPr lang="nl-BE" sz="2400" dirty="0" err="1" smtClean="0"/>
              <a:t>Audit</a:t>
            </a:r>
            <a:r>
              <a:rPr lang="nl-BE" sz="2400" dirty="0" smtClean="0"/>
              <a:t> ≈250 € per 3 jaar</a:t>
            </a:r>
          </a:p>
          <a:p>
            <a:pPr lvl="1"/>
            <a:r>
              <a:rPr lang="nl-BE" sz="2400" dirty="0" smtClean="0"/>
              <a:t>Gids 20 € per jaar</a:t>
            </a:r>
            <a:endParaRPr lang="nl-NL" sz="2400" dirty="0"/>
          </a:p>
        </p:txBody>
      </p:sp>
      <p:pic>
        <p:nvPicPr>
          <p:cNvPr id="20484" name="Picture 4" descr="Bekijk de afbeelding op ware groott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085184"/>
            <a:ext cx="1656184" cy="1656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dirty="0" smtClean="0"/>
              <a:t>Financiële ondersteuning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Toeslagrechten</a:t>
            </a:r>
          </a:p>
          <a:p>
            <a:pPr lvl="1"/>
            <a:r>
              <a:rPr lang="nl-BE" dirty="0" smtClean="0"/>
              <a:t>Vroegere ooipremies</a:t>
            </a:r>
          </a:p>
          <a:p>
            <a:pPr lvl="1"/>
            <a:r>
              <a:rPr lang="nl-BE" dirty="0" smtClean="0"/>
              <a:t>Nu als bedrijfspremie uitgekeerd</a:t>
            </a:r>
          </a:p>
          <a:p>
            <a:r>
              <a:rPr lang="nl-BE" dirty="0" smtClean="0"/>
              <a:t>Zeldzame rassen</a:t>
            </a:r>
          </a:p>
          <a:p>
            <a:pPr lvl="1"/>
            <a:r>
              <a:rPr lang="nl-BE" dirty="0" smtClean="0"/>
              <a:t>25 € per volwassen stamboek dier</a:t>
            </a:r>
          </a:p>
          <a:p>
            <a:pPr lvl="1"/>
            <a:r>
              <a:rPr lang="nl-BE" dirty="0" smtClean="0"/>
              <a:t>Premie van Vlaamse overheid</a:t>
            </a:r>
          </a:p>
          <a:p>
            <a:pPr lvl="1"/>
            <a:r>
              <a:rPr lang="nl-BE" dirty="0" smtClean="0"/>
              <a:t>Aangesloten zijn bij KHV of SLE</a:t>
            </a:r>
            <a:endParaRPr lang="nl-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Schapen of geiten houden is gebonden aan een hele reglementering </a:t>
            </a:r>
          </a:p>
          <a:p>
            <a:pPr lvl="1"/>
            <a:r>
              <a:rPr lang="nl-BE" dirty="0" smtClean="0"/>
              <a:t>Identificatie</a:t>
            </a:r>
          </a:p>
          <a:p>
            <a:pPr lvl="1"/>
            <a:r>
              <a:rPr lang="nl-BE" dirty="0" smtClean="0"/>
              <a:t>Milieu</a:t>
            </a:r>
          </a:p>
          <a:p>
            <a:pPr lvl="1"/>
            <a:r>
              <a:rPr lang="nl-BE" dirty="0" smtClean="0"/>
              <a:t>Mest</a:t>
            </a:r>
          </a:p>
          <a:p>
            <a:pPr lvl="1"/>
            <a:r>
              <a:rPr lang="nl-BE" dirty="0" smtClean="0"/>
              <a:t>Financiële bijdragen</a:t>
            </a:r>
          </a:p>
          <a:p>
            <a:pPr lvl="1"/>
            <a:r>
              <a:rPr lang="nl-BE" dirty="0" smtClean="0"/>
              <a:t>Vervoer</a:t>
            </a:r>
          </a:p>
          <a:p>
            <a:pPr lvl="1"/>
            <a:r>
              <a:rPr lang="nl-BE" dirty="0" smtClean="0"/>
              <a:t>Huisvesting</a:t>
            </a:r>
          </a:p>
          <a:p>
            <a:pPr lvl="1"/>
            <a:r>
              <a:rPr lang="nl-BE" dirty="0" smtClean="0"/>
              <a:t>Geneesmiddelen</a:t>
            </a:r>
          </a:p>
          <a:p>
            <a:r>
              <a:rPr lang="nl-BE" dirty="0" smtClean="0"/>
              <a:t>Hobby houders (maximaal 10 ooien) zijn grotendeels vrijgesteld. In het kader van natuurbeheer gaan we op deze groep niet verder in.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Nuttige websites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400" dirty="0" err="1" smtClean="0">
                <a:hlinkClick r:id="rId2"/>
              </a:rPr>
              <a:t>www.dgz.be</a:t>
            </a:r>
            <a:r>
              <a:rPr lang="nl-BE" sz="2400" dirty="0" smtClean="0"/>
              <a:t> : dierenziekten, identificatie</a:t>
            </a:r>
          </a:p>
          <a:p>
            <a:r>
              <a:rPr lang="nl-BE" sz="2400" dirty="0" err="1" smtClean="0">
                <a:hlinkClick r:id="rId3"/>
              </a:rPr>
              <a:t>www.vlm.be</a:t>
            </a:r>
            <a:r>
              <a:rPr lang="nl-BE" sz="2400" dirty="0" smtClean="0"/>
              <a:t> : mestdecreet</a:t>
            </a:r>
          </a:p>
          <a:p>
            <a:r>
              <a:rPr lang="nl-BE" sz="2400" dirty="0" err="1" smtClean="0">
                <a:hlinkClick r:id="rId4"/>
              </a:rPr>
              <a:t>www.favv</a:t>
            </a:r>
            <a:r>
              <a:rPr lang="nl-BE" sz="2400" dirty="0" smtClean="0"/>
              <a:t> : voedselagentschap</a:t>
            </a:r>
          </a:p>
          <a:p>
            <a:r>
              <a:rPr lang="nl-BE" sz="2400" dirty="0" err="1" smtClean="0">
                <a:hlinkClick r:id="rId5"/>
              </a:rPr>
              <a:t>www.schapengeiten.be</a:t>
            </a:r>
            <a:r>
              <a:rPr lang="nl-BE" sz="2400" dirty="0" smtClean="0"/>
              <a:t> : </a:t>
            </a:r>
            <a:r>
              <a:rPr lang="nl-BE" sz="2400" dirty="0" err="1" smtClean="0"/>
              <a:t>landschapsbegrazing</a:t>
            </a:r>
            <a:endParaRPr lang="nl-BE" sz="2400" dirty="0" smtClean="0"/>
          </a:p>
          <a:p>
            <a:r>
              <a:rPr lang="nl-BE" sz="2400" dirty="0" err="1" smtClean="0"/>
              <a:t>Lv.vlaanderen.be</a:t>
            </a:r>
            <a:r>
              <a:rPr lang="nl-BE" sz="2400" dirty="0" smtClean="0"/>
              <a:t> : </a:t>
            </a:r>
            <a:r>
              <a:rPr lang="nl-BE" sz="2400" dirty="0" err="1" smtClean="0"/>
              <a:t>vlaamse</a:t>
            </a:r>
            <a:r>
              <a:rPr lang="nl-BE" sz="2400" dirty="0" smtClean="0"/>
              <a:t> overheid, landbouw &amp; visserij</a:t>
            </a:r>
          </a:p>
          <a:p>
            <a:r>
              <a:rPr lang="nl-BE" sz="2400" dirty="0" err="1" smtClean="0">
                <a:hlinkClick r:id="rId6"/>
              </a:rPr>
              <a:t>www.khv.be</a:t>
            </a:r>
            <a:r>
              <a:rPr lang="nl-BE" sz="2400" dirty="0" smtClean="0"/>
              <a:t>  : stamboek kleine herkauwers</a:t>
            </a:r>
          </a:p>
          <a:p>
            <a:r>
              <a:rPr lang="nl-BE" sz="2400" dirty="0" err="1" smtClean="0">
                <a:hlinkClick r:id="rId7"/>
              </a:rPr>
              <a:t>www.sle.be</a:t>
            </a:r>
            <a:r>
              <a:rPr lang="nl-BE" sz="2400" dirty="0" smtClean="0"/>
              <a:t> : stamboek zeldzame schapen- geiten rassen</a:t>
            </a:r>
          </a:p>
          <a:p>
            <a:r>
              <a:rPr lang="nl-BE" sz="2400" dirty="0" err="1" smtClean="0">
                <a:hlinkClick r:id="rId8"/>
              </a:rPr>
              <a:t>www.bosengroen</a:t>
            </a:r>
            <a:r>
              <a:rPr lang="nl-BE" sz="2400" dirty="0" smtClean="0"/>
              <a:t> : agentschap voor Natuur en Bos </a:t>
            </a:r>
            <a:endParaRPr lang="nl-NL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alpha.uhasselt.be/~mforward/MoFor/uploads/Pictures/2010-09-02_11-37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-17463"/>
            <a:ext cx="916781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lkvormige toelichting 4"/>
          <p:cNvSpPr/>
          <p:nvPr/>
        </p:nvSpPr>
        <p:spPr>
          <a:xfrm>
            <a:off x="6372200" y="3645024"/>
            <a:ext cx="2304033" cy="828799"/>
          </a:xfrm>
          <a:prstGeom prst="cloudCallout">
            <a:avLst>
              <a:gd name="adj1" fmla="val -47993"/>
              <a:gd name="adj2" fmla="val 232023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dirty="0" smtClean="0"/>
              <a:t>Dat was het</a:t>
            </a:r>
            <a:endParaRPr lang="nl-NL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Identificatie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400" dirty="0" smtClean="0"/>
              <a:t>Elke schapenhouder moet geregistreerd zijn in de SANITEL databank</a:t>
            </a:r>
          </a:p>
          <a:p>
            <a:pPr lvl="1"/>
            <a:r>
              <a:rPr lang="nl-BE" sz="2400" dirty="0" smtClean="0"/>
              <a:t>Veehouderij nummer / beslagnummer</a:t>
            </a:r>
          </a:p>
          <a:p>
            <a:pPr lvl="1"/>
            <a:r>
              <a:rPr lang="nl-BE" sz="2400" dirty="0" smtClean="0"/>
              <a:t>Jaarlijkse bijdrage 12.5€</a:t>
            </a:r>
          </a:p>
          <a:p>
            <a:r>
              <a:rPr lang="nl-BE" sz="2400" dirty="0" smtClean="0"/>
              <a:t>Elk schaap moet ten laatste op  de                                                 6</a:t>
            </a:r>
            <a:r>
              <a:rPr lang="nl-BE" sz="2400" baseline="30000" dirty="0" smtClean="0"/>
              <a:t>de</a:t>
            </a:r>
            <a:r>
              <a:rPr lang="nl-BE" sz="2400" dirty="0" smtClean="0"/>
              <a:t> levensmaand oormerken dragen</a:t>
            </a:r>
          </a:p>
          <a:p>
            <a:pPr lvl="1"/>
            <a:r>
              <a:rPr lang="nl-BE" sz="2400" dirty="0" smtClean="0"/>
              <a:t>dubbele </a:t>
            </a:r>
            <a:r>
              <a:rPr lang="nl-BE" sz="2400" dirty="0" err="1" smtClean="0"/>
              <a:t>primo-oormerken</a:t>
            </a:r>
            <a:r>
              <a:rPr lang="nl-BE" sz="2400" dirty="0" smtClean="0"/>
              <a:t> of</a:t>
            </a:r>
          </a:p>
          <a:p>
            <a:pPr lvl="1"/>
            <a:r>
              <a:rPr lang="nl-BE" sz="2400" dirty="0" smtClean="0"/>
              <a:t>beslagoormerken</a:t>
            </a:r>
          </a:p>
          <a:p>
            <a:pPr lvl="1"/>
            <a:r>
              <a:rPr lang="nl-BE" sz="2400" dirty="0" smtClean="0"/>
              <a:t>elektronisch </a:t>
            </a:r>
            <a:r>
              <a:rPr lang="nl-BE" sz="2400" dirty="0" err="1" smtClean="0"/>
              <a:t>export-oormerk</a:t>
            </a:r>
            <a:endParaRPr lang="nl-NL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7364" y="2060848"/>
            <a:ext cx="2316636" cy="177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519146"/>
            <a:ext cx="2339752" cy="175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7150" y="5174463"/>
            <a:ext cx="2336850" cy="168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Identificatie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600" dirty="0" smtClean="0"/>
              <a:t>Alle schapen van het beslag worden ingeschreven in het bedrijfsregister</a:t>
            </a:r>
          </a:p>
          <a:p>
            <a:r>
              <a:rPr lang="nl-BE" sz="2600" dirty="0" smtClean="0"/>
              <a:t>Elk beslag heeft 1 verantwoordelijke als aanspreekpunt</a:t>
            </a:r>
          </a:p>
          <a:p>
            <a:r>
              <a:rPr lang="nl-BE" sz="2600" dirty="0" smtClean="0"/>
              <a:t>Dieren die naar terreinen van een ander beslag gaan, worden uitgeschreven uit het register van de </a:t>
            </a:r>
            <a:r>
              <a:rPr lang="nl-BE" sz="2600" dirty="0" err="1" smtClean="0"/>
              <a:t>overlater</a:t>
            </a:r>
            <a:r>
              <a:rPr lang="nl-BE" sz="2600" dirty="0" smtClean="0"/>
              <a:t> en ingeschreven bij de overnemer</a:t>
            </a:r>
          </a:p>
          <a:p>
            <a:pPr lvl="1"/>
            <a:r>
              <a:rPr lang="nl-BE" sz="2600" dirty="0" smtClean="0"/>
              <a:t>M.a.w. dieren van verschillende beslagen mogen niet zomaar gemengd worden</a:t>
            </a:r>
          </a:p>
          <a:p>
            <a:endParaRPr lang="nl-BE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-228600" y="34925"/>
          <a:ext cx="9677400" cy="6840538"/>
        </p:xfrm>
        <a:graphic>
          <a:graphicData uri="http://schemas.openxmlformats.org/presentationml/2006/ole">
            <p:oleObj spid="_x0000_s1026" name="Acrobat Document" r:id="rId3" imgW="8019048" imgH="566816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Identificatie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800" dirty="0" smtClean="0"/>
              <a:t>Jaarlijks geven schapenhouders tussen 15/12 en 15/1 het aantal schapen op die op dat ogenblik op het beslag aanwezig zijn</a:t>
            </a:r>
          </a:p>
          <a:p>
            <a:pPr lvl="1"/>
            <a:r>
              <a:rPr lang="nl-BE" sz="2400" dirty="0" smtClean="0"/>
              <a:t>Slachtlammeren zijn tegen die tijd meestal weg en komen niet voor in dit cijfer</a:t>
            </a:r>
            <a:endParaRPr lang="nl-NL" sz="2400" dirty="0"/>
          </a:p>
        </p:txBody>
      </p:sp>
      <p:pic>
        <p:nvPicPr>
          <p:cNvPr id="36866" name="Picture 2" descr="Eartag PLI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221088"/>
            <a:ext cx="3232355" cy="1818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Vervoer van schapen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Bij verplaatsing van schapen wordt een verplaatsingsdocument opgemaakt in drievoud</a:t>
            </a:r>
          </a:p>
          <a:p>
            <a:pPr lvl="1"/>
            <a:r>
              <a:rPr lang="nl-BE" dirty="0" err="1" smtClean="0"/>
              <a:t>overlater</a:t>
            </a:r>
            <a:r>
              <a:rPr lang="nl-BE" dirty="0" smtClean="0"/>
              <a:t>, vervoerder, overnemer</a:t>
            </a:r>
          </a:p>
          <a:p>
            <a:r>
              <a:rPr lang="nl-BE" dirty="0" smtClean="0"/>
              <a:t>Elke verplaatsing wordt in een nationale databank geregistreerd (Veeportaal)</a:t>
            </a:r>
          </a:p>
          <a:p>
            <a:r>
              <a:rPr lang="nl-BE" dirty="0" smtClean="0"/>
              <a:t>Vervoermiddel moet gereinigd en ontsmet worden na gebruik</a:t>
            </a:r>
          </a:p>
          <a:p>
            <a:pPr lvl="1"/>
            <a:r>
              <a:rPr lang="nl-BE" dirty="0" smtClean="0"/>
              <a:t>ontsmettingsregister</a:t>
            </a:r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Vervoer van schapen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Vervoermiddel moet geschikt zijn voor vervoer van schapen</a:t>
            </a:r>
          </a:p>
          <a:p>
            <a:pPr lvl="1">
              <a:lnSpc>
                <a:spcPct val="90000"/>
              </a:lnSpc>
            </a:pPr>
            <a:r>
              <a:rPr lang="nl-BE" sz="1600" dirty="0" smtClean="0"/>
              <a:t>Voldoende ventilatie, bij voorkeur zijventilatie en niet op de kop.</a:t>
            </a:r>
          </a:p>
          <a:p>
            <a:pPr lvl="1">
              <a:lnSpc>
                <a:spcPct val="90000"/>
              </a:lnSpc>
            </a:pPr>
            <a:r>
              <a:rPr lang="nl-BE" sz="1600" dirty="0" smtClean="0"/>
              <a:t>Dieren moeten kunnen liggen en rechtstaan ook indien ze aangebonden zijn. </a:t>
            </a:r>
          </a:p>
          <a:p>
            <a:pPr lvl="1">
              <a:lnSpc>
                <a:spcPct val="90000"/>
              </a:lnSpc>
            </a:pPr>
            <a:r>
              <a:rPr lang="nl-BE" sz="1600" dirty="0" smtClean="0"/>
              <a:t>Dieren mogen niet gebonden worden aan poten, horens</a:t>
            </a:r>
          </a:p>
          <a:p>
            <a:pPr lvl="1">
              <a:lnSpc>
                <a:spcPct val="90000"/>
              </a:lnSpc>
            </a:pPr>
            <a:r>
              <a:rPr lang="nl-BE" sz="1600" dirty="0" smtClean="0"/>
              <a:t>Dak verplicht ….</a:t>
            </a:r>
          </a:p>
          <a:p>
            <a:r>
              <a:rPr lang="nl-BE" dirty="0" smtClean="0"/>
              <a:t>Certificaat van goedkeuring voertuig</a:t>
            </a:r>
          </a:p>
          <a:p>
            <a:pPr lvl="1"/>
            <a:r>
              <a:rPr lang="nl-BE" sz="1600" dirty="0" smtClean="0"/>
              <a:t>Vrijgesteld bedrijfeigen vervoer en eigen </a:t>
            </a:r>
            <a:r>
              <a:rPr lang="nl-BE" sz="1600" dirty="0" err="1" smtClean="0"/>
              <a:t>commerciëel</a:t>
            </a:r>
            <a:r>
              <a:rPr lang="nl-BE" sz="1600" dirty="0" smtClean="0"/>
              <a:t> vervoer binnen 50 km straal</a:t>
            </a:r>
          </a:p>
          <a:p>
            <a:r>
              <a:rPr lang="nl-BE" dirty="0" smtClean="0"/>
              <a:t>Vergunning vervoerder met examen voor </a:t>
            </a:r>
            <a:r>
              <a:rPr lang="nl-BE" dirty="0" err="1" smtClean="0"/>
              <a:t>vakbewaamheid</a:t>
            </a:r>
            <a:endParaRPr lang="nl-BE" dirty="0" smtClean="0"/>
          </a:p>
          <a:p>
            <a:pPr lvl="1"/>
            <a:r>
              <a:rPr lang="nl-BE" sz="1500" dirty="0" smtClean="0"/>
              <a:t>Vrijgesteld voor bedrijfeigen vervoer en eigen </a:t>
            </a:r>
            <a:r>
              <a:rPr lang="nl-BE" sz="1500" dirty="0" err="1" smtClean="0"/>
              <a:t>commerciëel</a:t>
            </a:r>
            <a:r>
              <a:rPr lang="nl-BE" sz="1500" dirty="0" smtClean="0"/>
              <a:t> vervoer binnen 50 km straal</a:t>
            </a:r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Geneesmiddelen registratie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400" dirty="0" smtClean="0"/>
              <a:t>Bij elke toediening en aflevering van geneesmiddelen ontvangt de houder van de dierenarts een </a:t>
            </a:r>
          </a:p>
          <a:p>
            <a:pPr lvl="1"/>
            <a:r>
              <a:rPr lang="nl-BE" sz="2400" dirty="0" smtClean="0"/>
              <a:t>“</a:t>
            </a:r>
            <a:r>
              <a:rPr lang="nl-BE" sz="2400" dirty="0" err="1" smtClean="0"/>
              <a:t>Toedienings</a:t>
            </a:r>
            <a:r>
              <a:rPr lang="nl-BE" sz="2400" dirty="0" smtClean="0"/>
              <a:t>- en </a:t>
            </a:r>
            <a:r>
              <a:rPr lang="nl-BE" sz="2400" dirty="0" err="1" smtClean="0"/>
              <a:t>verschaffingsdocument</a:t>
            </a:r>
            <a:r>
              <a:rPr lang="nl-BE" sz="2400" dirty="0" smtClean="0"/>
              <a:t>”</a:t>
            </a:r>
          </a:p>
          <a:p>
            <a:r>
              <a:rPr lang="nl-BE" sz="2400" dirty="0" smtClean="0"/>
              <a:t>Deze vormen het geneesmiddel register IN</a:t>
            </a:r>
          </a:p>
          <a:p>
            <a:r>
              <a:rPr lang="nl-BE" sz="2400" dirty="0" smtClean="0"/>
              <a:t>Schapenhouders met een </a:t>
            </a:r>
            <a:r>
              <a:rPr lang="nl-BE" sz="2400" dirty="0" err="1" smtClean="0"/>
              <a:t>bedrijfsbegeleidings-contract</a:t>
            </a:r>
            <a:r>
              <a:rPr lang="nl-BE" sz="2400" dirty="0" smtClean="0"/>
              <a:t> mogen een depot houden voor 2 </a:t>
            </a:r>
            <a:r>
              <a:rPr lang="nl-BE" sz="2400" dirty="0" err="1" smtClean="0"/>
              <a:t>md</a:t>
            </a:r>
            <a:endParaRPr lang="nl-BE" sz="2400" dirty="0" smtClean="0"/>
          </a:p>
          <a:p>
            <a:r>
              <a:rPr lang="nl-BE" sz="2400" dirty="0" smtClean="0"/>
              <a:t>Zij houden ook een geneesmiddel register UIT bij</a:t>
            </a:r>
          </a:p>
          <a:p>
            <a:pPr>
              <a:buNone/>
            </a:pPr>
            <a:endParaRPr lang="nl-BE" sz="2800" dirty="0" smtClean="0"/>
          </a:p>
          <a:p>
            <a:pPr>
              <a:buNone/>
            </a:pPr>
            <a:r>
              <a:rPr lang="nl-BE" sz="2800" i="1" dirty="0" smtClean="0"/>
              <a:t>Geneesmiddel gebruik is transparant en te controleren!</a:t>
            </a:r>
            <a:endParaRPr lang="nl-NL" sz="2800" i="1" dirty="0"/>
          </a:p>
        </p:txBody>
      </p:sp>
      <p:pic>
        <p:nvPicPr>
          <p:cNvPr id="33794" name="Picture 2" descr="Bekijk de afbeelding op ware groott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768878"/>
            <a:ext cx="2051720" cy="1361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2028</TotalTime>
  <Words>1110</Words>
  <Application>Microsoft Office PowerPoint</Application>
  <PresentationFormat>On-screen Show (4:3)</PresentationFormat>
  <Paragraphs>159</Paragraphs>
  <Slides>21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Office-thema</vt:lpstr>
      <vt:lpstr>Acrobat Document</vt:lpstr>
      <vt:lpstr>Landschapsbeheer met schapen Wettelijke aspecten Averbode 24 juni 2011</vt:lpstr>
      <vt:lpstr>Slide 2</vt:lpstr>
      <vt:lpstr>Identificatie</vt:lpstr>
      <vt:lpstr>Identificatie</vt:lpstr>
      <vt:lpstr>Slide 5</vt:lpstr>
      <vt:lpstr>Identificatie</vt:lpstr>
      <vt:lpstr>Vervoer van schapen</vt:lpstr>
      <vt:lpstr>Vervoer van schapen</vt:lpstr>
      <vt:lpstr>Geneesmiddelen registratie</vt:lpstr>
      <vt:lpstr>Slide 10</vt:lpstr>
      <vt:lpstr>Autocontrole dierlijke productie www.codiplan.be</vt:lpstr>
      <vt:lpstr>Dierenwelzijn</vt:lpstr>
      <vt:lpstr>Mest wetgeving            Nutriëntenemissie rechten NER</vt:lpstr>
      <vt:lpstr>           Nutriëntenemissie rechten NER </vt:lpstr>
      <vt:lpstr>Mestwetgeving Vlaanderen algemeen</vt:lpstr>
      <vt:lpstr>Mestwetgeving Vlaanderen algemeen</vt:lpstr>
      <vt:lpstr>Mestwetgeving Vlaanderen natuurgebieden</vt:lpstr>
      <vt:lpstr>Verplichte financiële bijdragen</vt:lpstr>
      <vt:lpstr>Financiële ondersteuning</vt:lpstr>
      <vt:lpstr>Nuttige websites</vt:lpstr>
      <vt:lpstr>Slide 21</vt:lpstr>
    </vt:vector>
  </TitlesOfParts>
  <Company>DGZ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Landschapsbeheer met schapen Averbode 24 juni 2011</dc:title>
  <dc:creator>guber</dc:creator>
  <cp:lastModifiedBy>Guy Tilkin</cp:lastModifiedBy>
  <cp:revision>88</cp:revision>
  <dcterms:created xsi:type="dcterms:W3CDTF">2011-05-10T12:19:13Z</dcterms:created>
  <dcterms:modified xsi:type="dcterms:W3CDTF">2011-07-26T20:31:49Z</dcterms:modified>
</cp:coreProperties>
</file>